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7373"/>
    <p:restoredTop sz="94192"/>
  </p:normalViewPr>
  <p:slideViewPr>
    <p:cSldViewPr snapToGrid="0" snapToObjects="1">
      <p:cViewPr varScale="1">
        <p:scale>
          <a:sx n="62" d="100"/>
          <a:sy n="62" d="100"/>
        </p:scale>
        <p:origin x="696" y="-152"/>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623704" y="3226831"/>
            <a:ext cx="6141105"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31</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6th May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9601" y="1309202"/>
            <a:ext cx="257923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absorb</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observed how different materials </a:t>
            </a:r>
            <a:r>
              <a:rPr lang="en-GB" b="1" dirty="0">
                <a:latin typeface="Gill Sans MT" panose="020B0502020104020203" pitchFamily="34" charset="77"/>
              </a:rPr>
              <a:t>absorb</a:t>
            </a:r>
            <a:r>
              <a:rPr lang="en-GB" dirty="0">
                <a:latin typeface="Gill Sans MT" panose="020B0502020104020203" pitchFamily="34" charset="77"/>
              </a:rPr>
              <a:t> water.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(ab-sorb)</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4564476"/>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consume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abstain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tion</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swallow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239962"/>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absorbs light, heat, or another form of energy, it takes it in.</a:t>
            </a:r>
          </a:p>
        </p:txBody>
      </p:sp>
      <p:pic>
        <p:nvPicPr>
          <p:cNvPr id="3" name="Picture 2">
            <a:extLst>
              <a:ext uri="{FF2B5EF4-FFF2-40B4-BE49-F238E27FC236}">
                <a16:creationId xmlns:a16="http://schemas.microsoft.com/office/drawing/2014/main" id="{47F532F5-CF90-CD0B-3222-A4D60A1A37E8}"/>
              </a:ext>
            </a:extLst>
          </p:cNvPr>
          <p:cNvPicPr>
            <a:picLocks noChangeAspect="1"/>
          </p:cNvPicPr>
          <p:nvPr/>
        </p:nvPicPr>
        <p:blipFill>
          <a:blip r:embed="rId4"/>
          <a:stretch>
            <a:fillRect/>
          </a:stretch>
        </p:blipFill>
        <p:spPr>
          <a:xfrm>
            <a:off x="8685992" y="2589368"/>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88141" y="1309202"/>
            <a:ext cx="284212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conceal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Mirai tried to </a:t>
            </a:r>
            <a:r>
              <a:rPr lang="en-GB" sz="4000" b="1" dirty="0">
                <a:solidFill>
                  <a:schemeClr val="accent2"/>
                </a:solidFill>
                <a:latin typeface="Gill Sans MT" panose="020B0502020104020203" pitchFamily="34" charset="77"/>
              </a:rPr>
              <a:t>conceal</a:t>
            </a:r>
            <a:r>
              <a:rPr lang="en-GB" sz="4000" dirty="0">
                <a:solidFill>
                  <a:schemeClr val="accent2"/>
                </a:solidFill>
                <a:latin typeface="Gill Sans MT" panose="020B0502020104020203" pitchFamily="34" charset="77"/>
              </a:rPr>
              <a:t> her excitement.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con-ceal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8043247"/>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reveal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behind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414114"/>
            <a:ext cx="683072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conceal something, you cover it or hide it carefully.</a:t>
            </a:r>
          </a:p>
        </p:txBody>
      </p:sp>
      <p:pic>
        <p:nvPicPr>
          <p:cNvPr id="4" name="Picture 3">
            <a:extLst>
              <a:ext uri="{FF2B5EF4-FFF2-40B4-BE49-F238E27FC236}">
                <a16:creationId xmlns:a16="http://schemas.microsoft.com/office/drawing/2014/main" id="{4EFEAFFC-2BAF-C726-106C-6B9703F3D685}"/>
              </a:ext>
            </a:extLst>
          </p:cNvPr>
          <p:cNvPicPr>
            <a:picLocks noChangeAspect="1"/>
          </p:cNvPicPr>
          <p:nvPr/>
        </p:nvPicPr>
        <p:blipFill>
          <a:blip r:embed="rId4"/>
          <a:stretch>
            <a:fillRect/>
          </a:stretch>
        </p:blipFill>
        <p:spPr>
          <a:xfrm>
            <a:off x="8685992" y="261391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8776" y="1339979"/>
            <a:ext cx="327493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exchange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162280"/>
            <a:ext cx="6991756" cy="157992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two or more people exchange things of a particular kind, they give them to each other at the same time.</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Thomas asked the class to </a:t>
            </a:r>
            <a:r>
              <a:rPr lang="en-GB" sz="4000" b="1" dirty="0">
                <a:latin typeface="Gill Sans MT" panose="020B0502020104020203" pitchFamily="34" charset="77"/>
              </a:rPr>
              <a:t>exchange</a:t>
            </a:r>
            <a:r>
              <a:rPr lang="en-GB" sz="4000" dirty="0">
                <a:latin typeface="Gill Sans MT" panose="020B0502020104020203" pitchFamily="34" charset="77"/>
              </a:rPr>
              <a:t> ideas.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ex-change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241253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swap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addresses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transfer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glances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F596E606-7B9E-EEC3-EFAC-B0883DA562A7}"/>
              </a:ext>
            </a:extLst>
          </p:cNvPr>
          <p:cNvPicPr>
            <a:picLocks noChangeAspect="1"/>
          </p:cNvPicPr>
          <p:nvPr/>
        </p:nvPicPr>
        <p:blipFill>
          <a:blip r:embed="rId4"/>
          <a:stretch>
            <a:fillRect/>
          </a:stretch>
        </p:blipFill>
        <p:spPr>
          <a:xfrm>
            <a:off x="8658476" y="268897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2008" y="1309202"/>
            <a:ext cx="211436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linger</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Some of the children </a:t>
            </a:r>
            <a:r>
              <a:rPr lang="en-GB" b="1" dirty="0">
                <a:latin typeface="Gill Sans MT" panose="020B0502020104020203" pitchFamily="34" charset="77"/>
              </a:rPr>
              <a:t>lingered</a:t>
            </a:r>
            <a:r>
              <a:rPr lang="en-GB" dirty="0">
                <a:latin typeface="Gill Sans MT" panose="020B0502020104020203" pitchFamily="34" charset="77"/>
              </a:rPr>
              <a:t> outside of the classroom.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lin-ger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07976222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drift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smell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remain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leave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3821341"/>
            <a:ext cx="726890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When something such as an idea, feeling, or illness lingers, it continues to exist for a long time, often much longer than expected.</a:t>
            </a:r>
          </a:p>
        </p:txBody>
      </p:sp>
      <p:pic>
        <p:nvPicPr>
          <p:cNvPr id="2" name="Picture 1">
            <a:extLst>
              <a:ext uri="{FF2B5EF4-FFF2-40B4-BE49-F238E27FC236}">
                <a16:creationId xmlns:a16="http://schemas.microsoft.com/office/drawing/2014/main" id="{F40DFA1B-4DCF-204D-5C7B-F0E0596B29F4}"/>
              </a:ext>
            </a:extLst>
          </p:cNvPr>
          <p:cNvPicPr>
            <a:picLocks noChangeAspect="1"/>
          </p:cNvPicPr>
          <p:nvPr/>
        </p:nvPicPr>
        <p:blipFill>
          <a:blip r:embed="rId4"/>
          <a:stretch>
            <a:fillRect/>
          </a:stretch>
        </p:blipFill>
        <p:spPr>
          <a:xfrm>
            <a:off x="8569627" y="275904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93987" y="1309202"/>
            <a:ext cx="343042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resemble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72570" y="6550531"/>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Lottie and Sophie </a:t>
            </a:r>
            <a:r>
              <a:rPr lang="en-GB" sz="4000" b="1" dirty="0">
                <a:latin typeface="Gill Sans MT" panose="020B0502020104020203" pitchFamily="34" charset="77"/>
              </a:rPr>
              <a:t>resembled</a:t>
            </a:r>
            <a:r>
              <a:rPr lang="en-GB" sz="4000" dirty="0">
                <a:latin typeface="Gill Sans MT" panose="020B0502020104020203" pitchFamily="34" charset="77"/>
              </a:rPr>
              <a:t> each other.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re-sem-ble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23800485"/>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mirror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contrast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parallel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didn't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178796"/>
            <a:ext cx="7238833"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one thing or person resembles another, they are similar to each other.</a:t>
            </a:r>
          </a:p>
        </p:txBody>
      </p:sp>
      <p:pic>
        <p:nvPicPr>
          <p:cNvPr id="4" name="Picture 3">
            <a:extLst>
              <a:ext uri="{FF2B5EF4-FFF2-40B4-BE49-F238E27FC236}">
                <a16:creationId xmlns:a16="http://schemas.microsoft.com/office/drawing/2014/main" id="{C6CCD7E8-B00C-A85E-59D4-A4A1C0CC3769}"/>
              </a:ext>
            </a:extLst>
          </p:cNvPr>
          <p:cNvPicPr>
            <a:picLocks noChangeAspect="1"/>
          </p:cNvPicPr>
          <p:nvPr/>
        </p:nvPicPr>
        <p:blipFill>
          <a:blip r:embed="rId4"/>
          <a:stretch>
            <a:fillRect/>
          </a:stretch>
        </p:blipFill>
        <p:spPr>
          <a:xfrm>
            <a:off x="8472945" y="2833705"/>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188446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broken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everyone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corridor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giant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8626851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conceal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linger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exchange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resemble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58744722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corridor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everyone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giant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461470136"/>
              </p:ext>
            </p:extLst>
          </p:nvPr>
        </p:nvGraphicFramePr>
        <p:xfrm>
          <a:off x="5307795" y="1251704"/>
          <a:ext cx="4826233" cy="781228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an object *** or when you *** it, it suddenly separates into two or more pieces, often because it has been hit or dropped. *** is the past participle of break</a:t>
                      </a:r>
                      <a:r>
                        <a:rPr lang="en-GB" sz="2400" dirty="0">
                          <a:latin typeface="Gill Sans MT" panose="020B0502020104020203" pitchFamily="34" charset="77"/>
                        </a:rPr>
                        <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do something, you do it whenever a particular situation occurs. If you *** did something, you did it whenever a particular situation occurred.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A *** is a long passage in a building, with doors and rooms on one or both sides.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Something that is described as *** is much larger or more important than most others of its kind.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You use *** or everybody to refer to all the people in a particular 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71B0F975-D778-39EA-81AB-EDF63954C8BB}"/>
              </a:ext>
            </a:extLst>
          </p:cNvPr>
          <p:cNvPicPr>
            <a:picLocks noChangeAspect="1"/>
          </p:cNvPicPr>
          <p:nvPr/>
        </p:nvPicPr>
        <p:blipFill>
          <a:blip r:embed="rId5"/>
          <a:stretch>
            <a:fillRect/>
          </a:stretch>
        </p:blipFill>
        <p:spPr>
          <a:xfrm>
            <a:off x="11109525" y="4380753"/>
            <a:ext cx="992094" cy="992094"/>
          </a:xfrm>
          <a:prstGeom prst="rect">
            <a:avLst/>
          </a:prstGeom>
        </p:spPr>
      </p:pic>
      <p:pic>
        <p:nvPicPr>
          <p:cNvPr id="3" name="Picture 2">
            <a:extLst>
              <a:ext uri="{FF2B5EF4-FFF2-40B4-BE49-F238E27FC236}">
                <a16:creationId xmlns:a16="http://schemas.microsoft.com/office/drawing/2014/main" id="{163937C8-12BE-85C1-FD73-F59764E9D450}"/>
              </a:ext>
            </a:extLst>
          </p:cNvPr>
          <p:cNvPicPr>
            <a:picLocks noChangeAspect="1"/>
          </p:cNvPicPr>
          <p:nvPr/>
        </p:nvPicPr>
        <p:blipFill>
          <a:blip r:embed="rId6"/>
          <a:stretch>
            <a:fillRect/>
          </a:stretch>
        </p:blipFill>
        <p:spPr>
          <a:xfrm>
            <a:off x="10899305" y="2697782"/>
            <a:ext cx="1129553" cy="1129553"/>
          </a:xfrm>
          <a:prstGeom prst="rect">
            <a:avLst/>
          </a:prstGeom>
        </p:spPr>
      </p:pic>
      <p:pic>
        <p:nvPicPr>
          <p:cNvPr id="5" name="Picture 4">
            <a:extLst>
              <a:ext uri="{FF2B5EF4-FFF2-40B4-BE49-F238E27FC236}">
                <a16:creationId xmlns:a16="http://schemas.microsoft.com/office/drawing/2014/main" id="{A9F62266-A003-1C84-A904-B9E507A36AE2}"/>
              </a:ext>
            </a:extLst>
          </p:cNvPr>
          <p:cNvPicPr>
            <a:picLocks noChangeAspect="1"/>
          </p:cNvPicPr>
          <p:nvPr/>
        </p:nvPicPr>
        <p:blipFill>
          <a:blip r:embed="rId7"/>
          <a:stretch>
            <a:fillRect/>
          </a:stretch>
        </p:blipFill>
        <p:spPr>
          <a:xfrm>
            <a:off x="11156087" y="5802348"/>
            <a:ext cx="821659" cy="821659"/>
          </a:xfrm>
          <a:prstGeom prst="rect">
            <a:avLst/>
          </a:prstGeom>
        </p:spPr>
      </p:pic>
      <p:pic>
        <p:nvPicPr>
          <p:cNvPr id="6" name="Picture 5">
            <a:extLst>
              <a:ext uri="{FF2B5EF4-FFF2-40B4-BE49-F238E27FC236}">
                <a16:creationId xmlns:a16="http://schemas.microsoft.com/office/drawing/2014/main" id="{D3EDE684-D2AC-3CC3-67D1-A40C68412F84}"/>
              </a:ext>
            </a:extLst>
          </p:cNvPr>
          <p:cNvPicPr>
            <a:picLocks noChangeAspect="1"/>
          </p:cNvPicPr>
          <p:nvPr/>
        </p:nvPicPr>
        <p:blipFill>
          <a:blip r:embed="rId8"/>
          <a:stretch>
            <a:fillRect/>
          </a:stretch>
        </p:blipFill>
        <p:spPr>
          <a:xfrm>
            <a:off x="11207198" y="8409674"/>
            <a:ext cx="821660" cy="821660"/>
          </a:xfrm>
          <a:prstGeom prst="rect">
            <a:avLst/>
          </a:prstGeom>
        </p:spPr>
      </p:pic>
      <p:pic>
        <p:nvPicPr>
          <p:cNvPr id="7" name="Picture 6">
            <a:extLst>
              <a:ext uri="{FF2B5EF4-FFF2-40B4-BE49-F238E27FC236}">
                <a16:creationId xmlns:a16="http://schemas.microsoft.com/office/drawing/2014/main" id="{7AC2DDC4-9277-3A30-7F8E-997E98B8E51C}"/>
              </a:ext>
            </a:extLst>
          </p:cNvPr>
          <p:cNvPicPr>
            <a:picLocks noChangeAspect="1"/>
          </p:cNvPicPr>
          <p:nvPr/>
        </p:nvPicPr>
        <p:blipFill>
          <a:blip r:embed="rId9"/>
          <a:stretch>
            <a:fillRect/>
          </a:stretch>
        </p:blipFill>
        <p:spPr>
          <a:xfrm flipH="1">
            <a:off x="11054720" y="6978955"/>
            <a:ext cx="1129553" cy="1129553"/>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83504864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absorb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conceal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exchange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linger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863346690"/>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two or more people *** things of a particular kind, they give them to each other at the same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something such as an idea, feeling, or illness ***, it continues to exist for a long time, often much longer than expected.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one thing or person *** another, they are similar to each other.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light, heat, or another form of energy, it takes it 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you cover it or hide it 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9A305F64-74BC-3F7B-6647-9900964F4086}"/>
              </a:ext>
            </a:extLst>
          </p:cNvPr>
          <p:cNvPicPr>
            <a:picLocks noChangeAspect="1"/>
          </p:cNvPicPr>
          <p:nvPr/>
        </p:nvPicPr>
        <p:blipFill>
          <a:blip r:embed="rId5"/>
          <a:stretch>
            <a:fillRect/>
          </a:stretch>
        </p:blipFill>
        <p:spPr>
          <a:xfrm>
            <a:off x="11210081" y="6474049"/>
            <a:ext cx="933590" cy="933590"/>
          </a:xfrm>
          <a:prstGeom prst="rect">
            <a:avLst/>
          </a:prstGeom>
        </p:spPr>
      </p:pic>
      <p:pic>
        <p:nvPicPr>
          <p:cNvPr id="3" name="Picture 2">
            <a:extLst>
              <a:ext uri="{FF2B5EF4-FFF2-40B4-BE49-F238E27FC236}">
                <a16:creationId xmlns:a16="http://schemas.microsoft.com/office/drawing/2014/main" id="{54B6D360-6231-1ADB-459D-4EA734F97C51}"/>
              </a:ext>
            </a:extLst>
          </p:cNvPr>
          <p:cNvPicPr>
            <a:picLocks noChangeAspect="1"/>
          </p:cNvPicPr>
          <p:nvPr/>
        </p:nvPicPr>
        <p:blipFill>
          <a:blip r:embed="rId6"/>
          <a:stretch>
            <a:fillRect/>
          </a:stretch>
        </p:blipFill>
        <p:spPr>
          <a:xfrm>
            <a:off x="11139061" y="7868589"/>
            <a:ext cx="950565" cy="950565"/>
          </a:xfrm>
          <a:prstGeom prst="rect">
            <a:avLst/>
          </a:prstGeom>
        </p:spPr>
      </p:pic>
      <p:pic>
        <p:nvPicPr>
          <p:cNvPr id="5" name="Picture 4">
            <a:extLst>
              <a:ext uri="{FF2B5EF4-FFF2-40B4-BE49-F238E27FC236}">
                <a16:creationId xmlns:a16="http://schemas.microsoft.com/office/drawing/2014/main" id="{82D74495-F5D2-D28F-10E5-2B48E71080EB}"/>
              </a:ext>
            </a:extLst>
          </p:cNvPr>
          <p:cNvPicPr>
            <a:picLocks noChangeAspect="1"/>
          </p:cNvPicPr>
          <p:nvPr/>
        </p:nvPicPr>
        <p:blipFill>
          <a:blip r:embed="rId7"/>
          <a:stretch>
            <a:fillRect/>
          </a:stretch>
        </p:blipFill>
        <p:spPr>
          <a:xfrm>
            <a:off x="11043744" y="2583607"/>
            <a:ext cx="1045882" cy="1045882"/>
          </a:xfrm>
          <a:prstGeom prst="rect">
            <a:avLst/>
          </a:prstGeom>
        </p:spPr>
      </p:pic>
      <p:pic>
        <p:nvPicPr>
          <p:cNvPr id="6" name="Picture 5">
            <a:extLst>
              <a:ext uri="{FF2B5EF4-FFF2-40B4-BE49-F238E27FC236}">
                <a16:creationId xmlns:a16="http://schemas.microsoft.com/office/drawing/2014/main" id="{53E7353F-C017-EC29-6CB3-AEEB30CDF513}"/>
              </a:ext>
            </a:extLst>
          </p:cNvPr>
          <p:cNvPicPr>
            <a:picLocks noChangeAspect="1"/>
          </p:cNvPicPr>
          <p:nvPr/>
        </p:nvPicPr>
        <p:blipFill>
          <a:blip r:embed="rId8"/>
          <a:stretch>
            <a:fillRect/>
          </a:stretch>
        </p:blipFill>
        <p:spPr>
          <a:xfrm>
            <a:off x="11084432" y="3982529"/>
            <a:ext cx="962834" cy="962834"/>
          </a:xfrm>
          <a:prstGeom prst="rect">
            <a:avLst/>
          </a:prstGeom>
        </p:spPr>
      </p:pic>
      <p:pic>
        <p:nvPicPr>
          <p:cNvPr id="7" name="Picture 6">
            <a:extLst>
              <a:ext uri="{FF2B5EF4-FFF2-40B4-BE49-F238E27FC236}">
                <a16:creationId xmlns:a16="http://schemas.microsoft.com/office/drawing/2014/main" id="{A0694E66-DF4D-F124-0B62-0C26E9A2242C}"/>
              </a:ext>
            </a:extLst>
          </p:cNvPr>
          <p:cNvPicPr>
            <a:picLocks noChangeAspect="1"/>
          </p:cNvPicPr>
          <p:nvPr/>
        </p:nvPicPr>
        <p:blipFill>
          <a:blip r:embed="rId9"/>
          <a:stretch>
            <a:fillRect/>
          </a:stretch>
        </p:blipFill>
        <p:spPr>
          <a:xfrm>
            <a:off x="10906095" y="4964442"/>
            <a:ext cx="1247312" cy="1247312"/>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706638" y="3993661"/>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broken</a:t>
            </a:r>
            <a:endParaRPr dirty="0">
              <a:latin typeface="Gill Sans MT" panose="020B0502020104020203" pitchFamily="34" charset="77"/>
            </a:endParaRPr>
          </a:p>
        </p:txBody>
      </p:sp>
      <p:sp>
        <p:nvSpPr>
          <p:cNvPr id="135" name="spare"/>
          <p:cNvSpPr txBox="1"/>
          <p:nvPr/>
        </p:nvSpPr>
        <p:spPr>
          <a:xfrm>
            <a:off x="2604812" y="4824209"/>
            <a:ext cx="25471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corridor</a:t>
            </a:r>
            <a:endParaRPr b="1" dirty="0">
              <a:latin typeface="Gill Sans MT" panose="020B0502020104020203" pitchFamily="34" charset="77"/>
              <a:sym typeface="American Typewriter"/>
            </a:endParaRPr>
          </a:p>
        </p:txBody>
      </p:sp>
      <p:sp>
        <p:nvSpPr>
          <p:cNvPr id="136" name="chipped"/>
          <p:cNvSpPr txBox="1"/>
          <p:nvPr/>
        </p:nvSpPr>
        <p:spPr>
          <a:xfrm>
            <a:off x="2396456" y="5769060"/>
            <a:ext cx="280525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everyone</a:t>
            </a:r>
            <a:endParaRPr dirty="0">
              <a:latin typeface="Gill Sans MT" panose="020B0502020104020203" pitchFamily="34" charset="77"/>
            </a:endParaRPr>
          </a:p>
        </p:txBody>
      </p:sp>
      <p:sp>
        <p:nvSpPr>
          <p:cNvPr id="137" name="lift"/>
          <p:cNvSpPr txBox="1"/>
          <p:nvPr/>
        </p:nvSpPr>
        <p:spPr>
          <a:xfrm>
            <a:off x="3015216" y="6639612"/>
            <a:ext cx="15677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38" name="mutter"/>
          <p:cNvSpPr txBox="1"/>
          <p:nvPr/>
        </p:nvSpPr>
        <p:spPr>
          <a:xfrm>
            <a:off x="8043236" y="3941031"/>
            <a:ext cx="23211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conceal</a:t>
            </a:r>
            <a:endParaRPr b="1" dirty="0">
              <a:latin typeface="Gill Sans MT" panose="020B0502020104020203" pitchFamily="34" charset="77"/>
              <a:sym typeface="American Typewriter"/>
            </a:endParaRPr>
          </a:p>
        </p:txBody>
      </p:sp>
      <p:sp>
        <p:nvSpPr>
          <p:cNvPr id="139" name="unveil"/>
          <p:cNvSpPr txBox="1"/>
          <p:nvPr/>
        </p:nvSpPr>
        <p:spPr>
          <a:xfrm>
            <a:off x="8314966" y="5755144"/>
            <a:ext cx="17777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linger</a:t>
            </a:r>
            <a:endParaRPr dirty="0">
              <a:latin typeface="Gill Sans MT" panose="020B0502020104020203" pitchFamily="34" charset="77"/>
              <a:sym typeface="American Typewriter"/>
            </a:endParaRPr>
          </a:p>
        </p:txBody>
      </p:sp>
      <p:sp>
        <p:nvSpPr>
          <p:cNvPr id="140" name="tolerate"/>
          <p:cNvSpPr txBox="1"/>
          <p:nvPr/>
        </p:nvSpPr>
        <p:spPr>
          <a:xfrm>
            <a:off x="8169448" y="3084728"/>
            <a:ext cx="20935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absorb</a:t>
            </a:r>
            <a:endParaRPr dirty="0">
              <a:latin typeface="Gill Sans MT" panose="020B0502020104020203" pitchFamily="34" charset="77"/>
            </a:endParaRPr>
          </a:p>
        </p:txBody>
      </p:sp>
      <p:sp>
        <p:nvSpPr>
          <p:cNvPr id="141" name="fixation"/>
          <p:cNvSpPr txBox="1"/>
          <p:nvPr/>
        </p:nvSpPr>
        <p:spPr>
          <a:xfrm>
            <a:off x="7784736" y="4824210"/>
            <a:ext cx="28629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exchange</a:t>
            </a:r>
            <a:endParaRPr dirty="0">
              <a:latin typeface="Gill Sans MT" panose="020B0502020104020203" pitchFamily="34" charset="77"/>
            </a:endParaRPr>
          </a:p>
        </p:txBody>
      </p:sp>
      <p:sp>
        <p:nvSpPr>
          <p:cNvPr id="142" name="rustle"/>
          <p:cNvSpPr txBox="1"/>
          <p:nvPr/>
        </p:nvSpPr>
        <p:spPr>
          <a:xfrm>
            <a:off x="7800759" y="6620562"/>
            <a:ext cx="283090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resemble</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794176" y="3080135"/>
            <a:ext cx="201818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always</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34733" y="343180"/>
            <a:ext cx="67742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always</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10877" y="5729264"/>
            <a:ext cx="108350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broken</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BC1DCFDD-DEAD-3CB4-6CB6-D2BDA7432795}"/>
              </a:ext>
            </a:extLst>
          </p:cNvPr>
          <p:cNvPicPr>
            <a:picLocks noChangeAspect="1"/>
          </p:cNvPicPr>
          <p:nvPr/>
        </p:nvPicPr>
        <p:blipFill>
          <a:blip r:embed="rId4"/>
          <a:stretch>
            <a:fillRect/>
          </a:stretch>
        </p:blipFill>
        <p:spPr>
          <a:xfrm>
            <a:off x="8817416" y="602862"/>
            <a:ext cx="3251200" cy="3251200"/>
          </a:xfrm>
          <a:prstGeom prst="rect">
            <a:avLst/>
          </a:prstGeom>
        </p:spPr>
      </p:pic>
      <p:pic>
        <p:nvPicPr>
          <p:cNvPr id="4" name="Picture 3">
            <a:extLst>
              <a:ext uri="{FF2B5EF4-FFF2-40B4-BE49-F238E27FC236}">
                <a16:creationId xmlns:a16="http://schemas.microsoft.com/office/drawing/2014/main" id="{98F9617E-A541-7D04-1ACE-DDB0E1E10FF9}"/>
              </a:ext>
            </a:extLst>
          </p:cNvPr>
          <p:cNvPicPr>
            <a:picLocks noChangeAspect="1"/>
          </p:cNvPicPr>
          <p:nvPr/>
        </p:nvPicPr>
        <p:blipFill>
          <a:blip r:embed="rId5"/>
          <a:stretch>
            <a:fillRect/>
          </a:stretch>
        </p:blipFill>
        <p:spPr>
          <a:xfrm>
            <a:off x="682708" y="5686148"/>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85579" y="877825"/>
            <a:ext cx="7466788"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corridor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596002"/>
            <a:ext cx="1041922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everyone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9EDFC237-5396-85FF-82FA-97D856A3AB75}"/>
              </a:ext>
            </a:extLst>
          </p:cNvPr>
          <p:cNvPicPr>
            <a:picLocks noChangeAspect="1"/>
          </p:cNvPicPr>
          <p:nvPr/>
        </p:nvPicPr>
        <p:blipFill>
          <a:blip r:embed="rId4"/>
          <a:stretch>
            <a:fillRect/>
          </a:stretch>
        </p:blipFill>
        <p:spPr>
          <a:xfrm>
            <a:off x="9258807" y="654330"/>
            <a:ext cx="3251200" cy="3251200"/>
          </a:xfrm>
          <a:prstGeom prst="rect">
            <a:avLst/>
          </a:prstGeom>
        </p:spPr>
      </p:pic>
      <p:pic>
        <p:nvPicPr>
          <p:cNvPr id="4" name="Picture 3">
            <a:extLst>
              <a:ext uri="{FF2B5EF4-FFF2-40B4-BE49-F238E27FC236}">
                <a16:creationId xmlns:a16="http://schemas.microsoft.com/office/drawing/2014/main" id="{C980C93B-6767-1B04-A72B-E8A42903DF90}"/>
              </a:ext>
            </a:extLst>
          </p:cNvPr>
          <p:cNvPicPr>
            <a:picLocks noChangeAspect="1"/>
          </p:cNvPicPr>
          <p:nvPr/>
        </p:nvPicPr>
        <p:blipFill>
          <a:blip r:embed="rId5"/>
          <a:stretch>
            <a:fillRect/>
          </a:stretch>
        </p:blipFill>
        <p:spPr>
          <a:xfrm>
            <a:off x="689837" y="5497297"/>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0563" y="-17180"/>
            <a:ext cx="594393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giant</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40314" y="5686442"/>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absorb</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6E417F67-3BDF-9648-16E3-F29A5FF0EC00}"/>
              </a:ext>
            </a:extLst>
          </p:cNvPr>
          <p:cNvPicPr>
            <a:picLocks noChangeAspect="1"/>
          </p:cNvPicPr>
          <p:nvPr/>
        </p:nvPicPr>
        <p:blipFill>
          <a:blip r:embed="rId4"/>
          <a:stretch>
            <a:fillRect/>
          </a:stretch>
        </p:blipFill>
        <p:spPr>
          <a:xfrm>
            <a:off x="8494144" y="512142"/>
            <a:ext cx="3251200" cy="3251200"/>
          </a:xfrm>
          <a:prstGeom prst="rect">
            <a:avLst/>
          </a:prstGeom>
        </p:spPr>
      </p:pic>
      <p:pic>
        <p:nvPicPr>
          <p:cNvPr id="4" name="Picture 3">
            <a:extLst>
              <a:ext uri="{FF2B5EF4-FFF2-40B4-BE49-F238E27FC236}">
                <a16:creationId xmlns:a16="http://schemas.microsoft.com/office/drawing/2014/main" id="{911D4EDF-7EB8-8A5A-D525-13AF636E1477}"/>
              </a:ext>
            </a:extLst>
          </p:cNvPr>
          <p:cNvPicPr>
            <a:picLocks noChangeAspect="1"/>
          </p:cNvPicPr>
          <p:nvPr/>
        </p:nvPicPr>
        <p:blipFill>
          <a:blip r:embed="rId5"/>
          <a:stretch>
            <a:fillRect/>
          </a:stretch>
        </p:blipFill>
        <p:spPr>
          <a:xfrm>
            <a:off x="465750" y="568644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12045" y="635830"/>
            <a:ext cx="789158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conceal</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016344" y="5772367"/>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exchange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567CBB40-19BB-6DE6-B209-F4318ED874A7}"/>
              </a:ext>
            </a:extLst>
          </p:cNvPr>
          <p:cNvPicPr>
            <a:picLocks noChangeAspect="1"/>
          </p:cNvPicPr>
          <p:nvPr/>
        </p:nvPicPr>
        <p:blipFill>
          <a:blip r:embed="rId4"/>
          <a:stretch>
            <a:fillRect/>
          </a:stretch>
        </p:blipFill>
        <p:spPr>
          <a:xfrm>
            <a:off x="8965865" y="685828"/>
            <a:ext cx="3251200" cy="3251200"/>
          </a:xfrm>
          <a:prstGeom prst="rect">
            <a:avLst/>
          </a:prstGeom>
        </p:spPr>
      </p:pic>
      <p:pic>
        <p:nvPicPr>
          <p:cNvPr id="4" name="Picture 3">
            <a:extLst>
              <a:ext uri="{FF2B5EF4-FFF2-40B4-BE49-F238E27FC236}">
                <a16:creationId xmlns:a16="http://schemas.microsoft.com/office/drawing/2014/main" id="{130B928B-09A8-4F6C-9C6E-C028F65B1260}"/>
              </a:ext>
            </a:extLst>
          </p:cNvPr>
          <p:cNvPicPr>
            <a:picLocks noChangeAspect="1"/>
          </p:cNvPicPr>
          <p:nvPr/>
        </p:nvPicPr>
        <p:blipFill>
          <a:blip r:embed="rId5"/>
          <a:stretch>
            <a:fillRect/>
          </a:stretch>
        </p:blipFill>
        <p:spPr>
          <a:xfrm>
            <a:off x="497935" y="5816572"/>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80767"/>
            <a:ext cx="1199989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linger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41864" y="6236794"/>
            <a:ext cx="10288591"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resemble</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45C1A03B-CB71-577E-9067-7E15259E5616}"/>
              </a:ext>
            </a:extLst>
          </p:cNvPr>
          <p:cNvPicPr>
            <a:picLocks noChangeAspect="1"/>
          </p:cNvPicPr>
          <p:nvPr/>
        </p:nvPicPr>
        <p:blipFill>
          <a:blip r:embed="rId4"/>
          <a:stretch>
            <a:fillRect/>
          </a:stretch>
        </p:blipFill>
        <p:spPr>
          <a:xfrm>
            <a:off x="8845743" y="590559"/>
            <a:ext cx="3251200" cy="3251200"/>
          </a:xfrm>
          <a:prstGeom prst="rect">
            <a:avLst/>
          </a:prstGeom>
        </p:spPr>
      </p:pic>
      <p:pic>
        <p:nvPicPr>
          <p:cNvPr id="4" name="Picture 3">
            <a:extLst>
              <a:ext uri="{FF2B5EF4-FFF2-40B4-BE49-F238E27FC236}">
                <a16:creationId xmlns:a16="http://schemas.microsoft.com/office/drawing/2014/main" id="{B4B70B02-12FB-6835-CA45-3CCF2F37461A}"/>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04362" y="899893"/>
            <a:ext cx="6854441"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ea typeface="Ayuthaya" pitchFamily="2" charset="-34"/>
                <a:cs typeface="Futura Medium" panose="020B0602020204020303" pitchFamily="34" charset="-79"/>
              </a:rPr>
              <a:t>always</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10658" y="6099595"/>
            <a:ext cx="10244333"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broken</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B4FBC70-D420-3CE4-9915-2EEDFC0EF97D}"/>
              </a:ext>
            </a:extLst>
          </p:cNvPr>
          <p:cNvPicPr>
            <a:picLocks noChangeAspect="1"/>
          </p:cNvPicPr>
          <p:nvPr/>
        </p:nvPicPr>
        <p:blipFill>
          <a:blip r:embed="rId4"/>
          <a:stretch>
            <a:fillRect/>
          </a:stretch>
        </p:blipFill>
        <p:spPr>
          <a:xfrm>
            <a:off x="8993517" y="649046"/>
            <a:ext cx="3251200" cy="3251200"/>
          </a:xfrm>
          <a:prstGeom prst="rect">
            <a:avLst/>
          </a:prstGeom>
        </p:spPr>
      </p:pic>
      <p:pic>
        <p:nvPicPr>
          <p:cNvPr id="4" name="Picture 3">
            <a:extLst>
              <a:ext uri="{FF2B5EF4-FFF2-40B4-BE49-F238E27FC236}">
                <a16:creationId xmlns:a16="http://schemas.microsoft.com/office/drawing/2014/main" id="{FA1C3131-DB55-A235-88BA-1B37AEE83B81}"/>
              </a:ext>
            </a:extLst>
          </p:cNvPr>
          <p:cNvPicPr>
            <a:picLocks noChangeAspect="1"/>
          </p:cNvPicPr>
          <p:nvPr/>
        </p:nvPicPr>
        <p:blipFill>
          <a:blip r:embed="rId5"/>
          <a:stretch>
            <a:fillRect/>
          </a:stretch>
        </p:blipFill>
        <p:spPr>
          <a:xfrm>
            <a:off x="349809" y="5724318"/>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49133" y="914593"/>
            <a:ext cx="787234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corridor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02945" y="5856796"/>
            <a:ext cx="10419220"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everyone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6EB0A55-43D6-6E30-608B-0FC38F820D49}"/>
              </a:ext>
            </a:extLst>
          </p:cNvPr>
          <p:cNvPicPr>
            <a:picLocks noChangeAspect="1"/>
          </p:cNvPicPr>
          <p:nvPr/>
        </p:nvPicPr>
        <p:blipFill>
          <a:blip r:embed="rId4"/>
          <a:stretch>
            <a:fillRect/>
          </a:stretch>
        </p:blipFill>
        <p:spPr>
          <a:xfrm>
            <a:off x="8915202" y="685828"/>
            <a:ext cx="3251200" cy="3251200"/>
          </a:xfrm>
          <a:prstGeom prst="rect">
            <a:avLst/>
          </a:prstGeom>
        </p:spPr>
      </p:pic>
      <p:pic>
        <p:nvPicPr>
          <p:cNvPr id="4" name="Picture 3">
            <a:extLst>
              <a:ext uri="{FF2B5EF4-FFF2-40B4-BE49-F238E27FC236}">
                <a16:creationId xmlns:a16="http://schemas.microsoft.com/office/drawing/2014/main" id="{54FD6714-E4DF-EB1B-A355-079E85753C02}"/>
              </a:ext>
            </a:extLst>
          </p:cNvPr>
          <p:cNvPicPr>
            <a:picLocks noChangeAspect="1"/>
          </p:cNvPicPr>
          <p:nvPr/>
        </p:nvPicPr>
        <p:blipFill>
          <a:blip r:embed="rId5"/>
          <a:stretch>
            <a:fillRect/>
          </a:stretch>
        </p:blipFill>
        <p:spPr>
          <a:xfrm>
            <a:off x="1195377" y="5466082"/>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00533" y="558421"/>
            <a:ext cx="589263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giant</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6068657"/>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absorb</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E95286C-2087-E39E-D310-6567221E79B9}"/>
              </a:ext>
            </a:extLst>
          </p:cNvPr>
          <p:cNvPicPr>
            <a:picLocks noChangeAspect="1"/>
          </p:cNvPicPr>
          <p:nvPr/>
        </p:nvPicPr>
        <p:blipFill>
          <a:blip r:embed="rId4"/>
          <a:stretch>
            <a:fillRect/>
          </a:stretch>
        </p:blipFill>
        <p:spPr>
          <a:xfrm>
            <a:off x="9003710" y="591866"/>
            <a:ext cx="3251200" cy="3251200"/>
          </a:xfrm>
          <a:prstGeom prst="rect">
            <a:avLst/>
          </a:prstGeom>
        </p:spPr>
      </p:pic>
      <p:pic>
        <p:nvPicPr>
          <p:cNvPr id="4" name="Picture 3">
            <a:extLst>
              <a:ext uri="{FF2B5EF4-FFF2-40B4-BE49-F238E27FC236}">
                <a16:creationId xmlns:a16="http://schemas.microsoft.com/office/drawing/2014/main" id="{0383CA1C-39D4-8CC8-04F2-22081C538867}"/>
              </a:ext>
            </a:extLst>
          </p:cNvPr>
          <p:cNvPicPr>
            <a:picLocks noChangeAspect="1"/>
          </p:cNvPicPr>
          <p:nvPr/>
        </p:nvPicPr>
        <p:blipFill>
          <a:blip r:embed="rId5"/>
          <a:stretch>
            <a:fillRect/>
          </a:stretch>
        </p:blipFill>
        <p:spPr>
          <a:xfrm>
            <a:off x="667069" y="566926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51657" y="2274766"/>
            <a:ext cx="201818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always	</a:t>
            </a:r>
            <a:endParaRPr b="1" dirty="0">
              <a:latin typeface="Gill Sans MT" panose="020B0502020104020203" pitchFamily="34" charset="77"/>
              <a:sym typeface="American Typewriter"/>
            </a:endParaRPr>
          </a:p>
        </p:txBody>
      </p:sp>
      <p:sp>
        <p:nvSpPr>
          <p:cNvPr id="134" name="office"/>
          <p:cNvSpPr txBox="1"/>
          <p:nvPr/>
        </p:nvSpPr>
        <p:spPr>
          <a:xfrm>
            <a:off x="5468344" y="3183419"/>
            <a:ext cx="218489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broken</a:t>
            </a:r>
            <a:endParaRPr dirty="0">
              <a:latin typeface="Gill Sans MT" panose="020B0502020104020203" pitchFamily="34" charset="77"/>
            </a:endParaRPr>
          </a:p>
        </p:txBody>
      </p:sp>
      <p:sp>
        <p:nvSpPr>
          <p:cNvPr id="135" name="spare"/>
          <p:cNvSpPr txBox="1"/>
          <p:nvPr/>
        </p:nvSpPr>
        <p:spPr>
          <a:xfrm>
            <a:off x="5287190" y="4033018"/>
            <a:ext cx="254717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corridor</a:t>
            </a:r>
            <a:endParaRPr b="1" dirty="0">
              <a:latin typeface="Gill Sans MT" panose="020B0502020104020203" pitchFamily="34" charset="77"/>
              <a:sym typeface="American Typewriter"/>
            </a:endParaRPr>
          </a:p>
        </p:txBody>
      </p:sp>
      <p:sp>
        <p:nvSpPr>
          <p:cNvPr id="136" name="chipped"/>
          <p:cNvSpPr txBox="1"/>
          <p:nvPr/>
        </p:nvSpPr>
        <p:spPr>
          <a:xfrm>
            <a:off x="5158163" y="4958818"/>
            <a:ext cx="280525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everyone</a:t>
            </a:r>
            <a:endParaRPr dirty="0">
              <a:latin typeface="Gill Sans MT" panose="020B0502020104020203" pitchFamily="34" charset="77"/>
            </a:endParaRPr>
          </a:p>
        </p:txBody>
      </p:sp>
      <p:sp>
        <p:nvSpPr>
          <p:cNvPr id="137" name="lift"/>
          <p:cNvSpPr txBox="1"/>
          <p:nvPr/>
        </p:nvSpPr>
        <p:spPr>
          <a:xfrm>
            <a:off x="5776917" y="5829370"/>
            <a:ext cx="156773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giant</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996808"/>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conceal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6209" y="6198625"/>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exchange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CC725E70-19CC-A6BD-71DF-1E049B02D6C8}"/>
              </a:ext>
            </a:extLst>
          </p:cNvPr>
          <p:cNvPicPr>
            <a:picLocks noChangeAspect="1"/>
          </p:cNvPicPr>
          <p:nvPr/>
        </p:nvPicPr>
        <p:blipFill>
          <a:blip r:embed="rId4"/>
          <a:stretch>
            <a:fillRect/>
          </a:stretch>
        </p:blipFill>
        <p:spPr>
          <a:xfrm>
            <a:off x="9269786" y="683626"/>
            <a:ext cx="3251200" cy="3251200"/>
          </a:xfrm>
          <a:prstGeom prst="rect">
            <a:avLst/>
          </a:prstGeom>
        </p:spPr>
      </p:pic>
      <p:pic>
        <p:nvPicPr>
          <p:cNvPr id="4" name="Picture 3">
            <a:extLst>
              <a:ext uri="{FF2B5EF4-FFF2-40B4-BE49-F238E27FC236}">
                <a16:creationId xmlns:a16="http://schemas.microsoft.com/office/drawing/2014/main" id="{4A095870-008B-7357-8B41-D399F565CC4A}"/>
              </a:ext>
            </a:extLst>
          </p:cNvPr>
          <p:cNvPicPr>
            <a:picLocks noChangeAspect="1"/>
          </p:cNvPicPr>
          <p:nvPr/>
        </p:nvPicPr>
        <p:blipFill>
          <a:blip r:embed="rId5"/>
          <a:stretch>
            <a:fillRect/>
          </a:stretch>
        </p:blipFill>
        <p:spPr>
          <a:xfrm>
            <a:off x="689837" y="5816572"/>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0" y="632315"/>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linger</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6271272"/>
            <a:ext cx="10944213"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resemble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3CDB122-4B8B-07BD-5CC6-461089E3FD7D}"/>
              </a:ext>
            </a:extLst>
          </p:cNvPr>
          <p:cNvPicPr>
            <a:picLocks noChangeAspect="1"/>
          </p:cNvPicPr>
          <p:nvPr/>
        </p:nvPicPr>
        <p:blipFill>
          <a:blip r:embed="rId4"/>
          <a:stretch>
            <a:fillRect/>
          </a:stretch>
        </p:blipFill>
        <p:spPr>
          <a:xfrm>
            <a:off x="9097351" y="589200"/>
            <a:ext cx="3251200" cy="3251200"/>
          </a:xfrm>
          <a:prstGeom prst="rect">
            <a:avLst/>
          </a:prstGeom>
        </p:spPr>
      </p:pic>
      <p:pic>
        <p:nvPicPr>
          <p:cNvPr id="4" name="Picture 3">
            <a:extLst>
              <a:ext uri="{FF2B5EF4-FFF2-40B4-BE49-F238E27FC236}">
                <a16:creationId xmlns:a16="http://schemas.microsoft.com/office/drawing/2014/main" id="{3682752F-753A-82BB-9B33-2973AD4504ED}"/>
              </a:ext>
            </a:extLst>
          </p:cNvPr>
          <p:cNvPicPr>
            <a:picLocks noChangeAspect="1"/>
          </p:cNvPicPr>
          <p:nvPr/>
        </p:nvPicPr>
        <p:blipFill>
          <a:blip r:embed="rId5"/>
          <a:stretch>
            <a:fillRect/>
          </a:stretch>
        </p:blipFill>
        <p:spPr>
          <a:xfrm>
            <a:off x="401291" y="591320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00267" y="3418118"/>
            <a:ext cx="232114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conceal</a:t>
            </a:r>
            <a:endParaRPr b="1" dirty="0">
              <a:latin typeface="Gill Sans MT" panose="020B0502020104020203" pitchFamily="34" charset="77"/>
              <a:sym typeface="American Typewriter"/>
            </a:endParaRPr>
          </a:p>
        </p:txBody>
      </p:sp>
      <p:sp>
        <p:nvSpPr>
          <p:cNvPr id="140" name="tolerate"/>
          <p:cNvSpPr txBox="1"/>
          <p:nvPr/>
        </p:nvSpPr>
        <p:spPr>
          <a:xfrm>
            <a:off x="5514069" y="2522165"/>
            <a:ext cx="209352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absorb</a:t>
            </a:r>
            <a:endParaRPr dirty="0">
              <a:latin typeface="Gill Sans MT" panose="020B0502020104020203" pitchFamily="34" charset="77"/>
            </a:endParaRPr>
          </a:p>
        </p:txBody>
      </p:sp>
      <p:sp>
        <p:nvSpPr>
          <p:cNvPr id="141" name="fixation"/>
          <p:cNvSpPr txBox="1"/>
          <p:nvPr/>
        </p:nvSpPr>
        <p:spPr>
          <a:xfrm>
            <a:off x="5129367" y="4280417"/>
            <a:ext cx="28629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exchange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613643" y="5188117"/>
            <a:ext cx="17777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linger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087073" y="5996646"/>
            <a:ext cx="283090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resemble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84469" y="1309202"/>
            <a:ext cx="244938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always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(adverb)</a:t>
            </a:r>
            <a:endParaRPr dirty="0">
              <a:latin typeface="Gill Sans MT" panose="020B0502020104020203" pitchFamily="34" charset="77"/>
            </a:endParaRPr>
          </a:p>
        </p:txBody>
      </p:sp>
      <p:sp>
        <p:nvSpPr>
          <p:cNvPr id="155" name="The was a tear in Freddie’s new school jumper."/>
          <p:cNvSpPr txBox="1"/>
          <p:nvPr/>
        </p:nvSpPr>
        <p:spPr>
          <a:xfrm>
            <a:off x="0" y="638423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Logan was </a:t>
            </a:r>
            <a:r>
              <a:rPr lang="en-GB" sz="4000" b="1" dirty="0">
                <a:latin typeface="Gill Sans MT" panose="020B0502020104020203" pitchFamily="34" charset="77"/>
              </a:rPr>
              <a:t>always</a:t>
            </a:r>
            <a:r>
              <a:rPr lang="en-GB" sz="4000" dirty="0">
                <a:latin typeface="Gill Sans MT" panose="020B0502020104020203" pitchFamily="34" charset="77"/>
              </a:rPr>
              <a:t> happy.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al-ways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401053341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consistently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hallways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regularly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058992"/>
            <a:ext cx="7637658"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always do something, you do it whenever a particular situation occurs. If you always did something, you did it whenever a particular situation occurred.</a:t>
            </a:r>
          </a:p>
        </p:txBody>
      </p:sp>
      <p:pic>
        <p:nvPicPr>
          <p:cNvPr id="2" name="Picture 1">
            <a:extLst>
              <a:ext uri="{FF2B5EF4-FFF2-40B4-BE49-F238E27FC236}">
                <a16:creationId xmlns:a16="http://schemas.microsoft.com/office/drawing/2014/main" id="{5903BFDE-3004-0786-8E2E-0C220E2A737D}"/>
              </a:ext>
            </a:extLst>
          </p:cNvPr>
          <p:cNvPicPr>
            <a:picLocks noChangeAspect="1"/>
          </p:cNvPicPr>
          <p:nvPr/>
        </p:nvPicPr>
        <p:blipFill>
          <a:blip r:embed="rId4"/>
          <a:stretch>
            <a:fillRect/>
          </a:stretch>
        </p:blipFill>
        <p:spPr>
          <a:xfrm>
            <a:off x="8848814"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53828" y="1309202"/>
            <a:ext cx="271067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broken</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5393" y="3747681"/>
            <a:ext cx="6626154" cy="262636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When an object breaks or when you break it, it suddenly separates into two or more pieces, often because it has been hit or dropped. Broken is the past participle of break.</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Hazel’s chair was </a:t>
            </a:r>
            <a:r>
              <a:rPr lang="en-GB" sz="4000" b="1" dirty="0">
                <a:latin typeface="Gill Sans MT" panose="020B0502020104020203" pitchFamily="34" charset="77"/>
              </a:rPr>
              <a:t>broken</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bro-ken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95294378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cracked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repaired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glass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crushed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unbroken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1D38348-1BFE-4921-1DBD-057BBD385BC1}"/>
              </a:ext>
            </a:extLst>
          </p:cNvPr>
          <p:cNvPicPr>
            <a:picLocks noChangeAspect="1"/>
          </p:cNvPicPr>
          <p:nvPr/>
        </p:nvPicPr>
        <p:blipFill>
          <a:blip r:embed="rId4"/>
          <a:stretch>
            <a:fillRect/>
          </a:stretch>
        </p:blipFill>
        <p:spPr>
          <a:xfrm>
            <a:off x="8396038" y="283876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95131" y="1339979"/>
            <a:ext cx="302807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corridor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20012" y="3875642"/>
            <a:ext cx="538238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corridor is a long passage in a building, with doors and rooms on one or both sides.</a:t>
            </a:r>
          </a:p>
        </p:txBody>
      </p:sp>
      <p:sp>
        <p:nvSpPr>
          <p:cNvPr id="155" name="The was a tear in Freddie’s new school jumper."/>
          <p:cNvSpPr txBox="1"/>
          <p:nvPr/>
        </p:nvSpPr>
        <p:spPr>
          <a:xfrm>
            <a:off x="184821" y="6568256"/>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Lily was told off for running in the school </a:t>
            </a:r>
            <a:r>
              <a:rPr lang="en-GB" sz="4000" b="1" dirty="0">
                <a:latin typeface="Gill Sans MT" panose="020B0502020104020203" pitchFamily="34" charset="77"/>
              </a:rPr>
              <a:t>corridor</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cor-ri-dor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39839167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hall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narrow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lobby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77C7F7D0-5CEC-3611-3B2A-EB85B346C465}"/>
              </a:ext>
            </a:extLst>
          </p:cNvPr>
          <p:cNvPicPr>
            <a:picLocks noChangeAspect="1"/>
          </p:cNvPicPr>
          <p:nvPr/>
        </p:nvPicPr>
        <p:blipFill>
          <a:blip r:embed="rId4"/>
          <a:stretch>
            <a:fillRect/>
          </a:stretch>
        </p:blipFill>
        <p:spPr>
          <a:xfrm>
            <a:off x="8523204" y="2994831"/>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70721" y="1309202"/>
            <a:ext cx="347691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everyone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(pronoun)</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426515" y="4435206"/>
            <a:ext cx="7455646" cy="108747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You use everyone or everybody to refer to all the people in a particular group.</a:t>
            </a: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b="1" dirty="0">
                <a:solidFill>
                  <a:schemeClr val="accent2"/>
                </a:solidFill>
                <a:latin typeface="Gill Sans MT" panose="020B0502020104020203" pitchFamily="34" charset="77"/>
              </a:rPr>
              <a:t>Everyone</a:t>
            </a:r>
            <a:r>
              <a:rPr lang="en-GB" sz="4000" dirty="0">
                <a:solidFill>
                  <a:schemeClr val="accent2"/>
                </a:solidFill>
                <a:latin typeface="Gill Sans MT" panose="020B0502020104020203" pitchFamily="34" charset="77"/>
              </a:rPr>
              <a:t> in the class were excited to go on the trip.</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eve-ry-one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20181892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anybody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 one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else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everybody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nobody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thinks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D53C4B4B-27AA-C9EF-872F-DFC6CA42F343}"/>
              </a:ext>
            </a:extLst>
          </p:cNvPr>
          <p:cNvPicPr>
            <a:picLocks noChangeAspect="1"/>
          </p:cNvPicPr>
          <p:nvPr/>
        </p:nvPicPr>
        <p:blipFill>
          <a:blip r:embed="rId4"/>
          <a:stretch>
            <a:fillRect/>
          </a:stretch>
        </p:blipFill>
        <p:spPr>
          <a:xfrm>
            <a:off x="8932742" y="2845797"/>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02689" y="1309202"/>
            <a:ext cx="181299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116898"/>
            <a:ext cx="733629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described as giant is much larger or more important than most others of its kind.</a:t>
            </a:r>
          </a:p>
        </p:txBody>
      </p:sp>
      <p:sp>
        <p:nvSpPr>
          <p:cNvPr id="155" name="The was a tear in Freddie’s new school jumper."/>
          <p:cNvSpPr txBox="1"/>
          <p:nvPr/>
        </p:nvSpPr>
        <p:spPr>
          <a:xfrm>
            <a:off x="0" y="636357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Chopra showed the class a </a:t>
            </a:r>
            <a:r>
              <a:rPr lang="en-GB" sz="4000" b="1" dirty="0">
                <a:latin typeface="Gill Sans MT" panose="020B0502020104020203" pitchFamily="34" charset="77"/>
              </a:rPr>
              <a:t>giant</a:t>
            </a:r>
            <a:r>
              <a:rPr lang="en-GB" sz="4000" dirty="0">
                <a:latin typeface="Gill Sans MT" panose="020B0502020104020203" pitchFamily="34" charset="77"/>
              </a:rPr>
              <a:t> map of the world.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(gi-ant)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53852212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enormous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defiant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5" name="Picture 4">
            <a:extLst>
              <a:ext uri="{FF2B5EF4-FFF2-40B4-BE49-F238E27FC236}">
                <a16:creationId xmlns:a16="http://schemas.microsoft.com/office/drawing/2014/main" id="{6DC0A963-CA7B-68A4-AC55-D1E1CF0299FC}"/>
              </a:ext>
            </a:extLst>
          </p:cNvPr>
          <p:cNvPicPr>
            <a:picLocks noChangeAspect="1"/>
          </p:cNvPicPr>
          <p:nvPr/>
        </p:nvPicPr>
        <p:blipFill>
          <a:blip r:embed="rId4"/>
          <a:stretch>
            <a:fillRect/>
          </a:stretch>
        </p:blipFill>
        <p:spPr>
          <a:xfrm>
            <a:off x="8886936" y="2543656"/>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42422</TotalTime>
  <Words>1303</Words>
  <Application>Microsoft Macintosh PowerPoint</Application>
  <PresentationFormat>Custom</PresentationFormat>
  <Paragraphs>337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1706</cp:revision>
  <dcterms:modified xsi:type="dcterms:W3CDTF">2024-05-02T08:36:57Z</dcterms:modified>
</cp:coreProperties>
</file>